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1" r:id="rId3"/>
    <p:sldId id="272" r:id="rId4"/>
    <p:sldId id="273" r:id="rId5"/>
    <p:sldId id="284" r:id="rId6"/>
    <p:sldId id="275" r:id="rId7"/>
    <p:sldId id="285" r:id="rId8"/>
    <p:sldId id="278" r:id="rId9"/>
    <p:sldId id="28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72475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187867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55140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30927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1053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22499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303115C-C4D8-4D95-A44B-95A7BB23F76B}" type="datetimeFigureOut">
              <a:rPr lang="en-US" smtClean="0"/>
              <a:t>4/23/2019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42373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303115C-C4D8-4D95-A44B-95A7BB23F76B}" type="datetimeFigureOut">
              <a:rPr lang="en-US" smtClean="0"/>
              <a:t>4/23/2019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817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03115C-C4D8-4D95-A44B-95A7BB23F76B}" type="datetimeFigureOut">
              <a:rPr lang="en-US" smtClean="0"/>
              <a:t>4/23/2019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5954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1559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737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26AFE-8BF8-4368-A59B-388308C34CCD}" type="slidenum">
              <a:rPr lang="en-US" smtClean="0"/>
              <a:t>‹#›</a:t>
            </a:fld>
            <a:endParaRPr lang="en-US"/>
          </a:p>
        </p:txBody>
      </p:sp>
    </p:spTree>
    <p:extLst>
      <p:ext uri="{BB962C8B-B14F-4D97-AF65-F5344CB8AC3E}">
        <p14:creationId xmlns:p14="http://schemas.microsoft.com/office/powerpoint/2010/main" val="237277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التاسعة  </a:t>
            </a:r>
            <a:endParaRPr lang="en-US" dirty="0"/>
          </a:p>
        </p:txBody>
      </p:sp>
      <p:sp>
        <p:nvSpPr>
          <p:cNvPr id="3" name="عنصر نائب للمحتوى 2"/>
          <p:cNvSpPr>
            <a:spLocks noGrp="1"/>
          </p:cNvSpPr>
          <p:nvPr>
            <p:ph idx="1"/>
          </p:nvPr>
        </p:nvSpPr>
        <p:spPr/>
        <p:txBody>
          <a:bodyPr>
            <a:normAutofit lnSpcReduction="10000"/>
          </a:bodyPr>
          <a:lstStyle/>
          <a:p>
            <a:pPr algn="r" rtl="1"/>
            <a:r>
              <a:rPr lang="ar-IQ" dirty="0" smtClean="0"/>
              <a:t>تطرقنا في المحاضرات السابقة الى  </a:t>
            </a:r>
          </a:p>
          <a:p>
            <a:pPr algn="r" rtl="1"/>
            <a:r>
              <a:rPr lang="ar-IQ" dirty="0">
                <a:solidFill>
                  <a:srgbClr val="FF0000"/>
                </a:solidFill>
              </a:rPr>
              <a:t>آ</a:t>
            </a:r>
            <a:r>
              <a:rPr lang="ar-IQ" dirty="0" smtClean="0">
                <a:solidFill>
                  <a:srgbClr val="FF0000"/>
                </a:solidFill>
              </a:rPr>
              <a:t>لات الاستخدام الخاص </a:t>
            </a:r>
          </a:p>
          <a:p>
            <a:pPr algn="r" rtl="1"/>
            <a:r>
              <a:rPr lang="ar-IQ" dirty="0" smtClean="0">
                <a:solidFill>
                  <a:schemeClr val="accent6"/>
                </a:solidFill>
              </a:rPr>
              <a:t>محراث الخنادق ومحراث تحت سطح التربة </a:t>
            </a:r>
          </a:p>
          <a:p>
            <a:pPr algn="r" rtl="1"/>
            <a:r>
              <a:rPr lang="ar-IQ" dirty="0" smtClean="0">
                <a:solidFill>
                  <a:srgbClr val="C00000"/>
                </a:solidFill>
              </a:rPr>
              <a:t>آلات التخطيط وفتح السواقي </a:t>
            </a:r>
          </a:p>
          <a:p>
            <a:pPr algn="r" rtl="1"/>
            <a:r>
              <a:rPr lang="ar-IQ" dirty="0" smtClean="0">
                <a:solidFill>
                  <a:srgbClr val="C00000"/>
                </a:solidFill>
              </a:rPr>
              <a:t>البتان</a:t>
            </a:r>
          </a:p>
          <a:p>
            <a:pPr algn="r" rtl="1"/>
            <a:r>
              <a:rPr lang="ar-IQ" b="1" dirty="0" smtClean="0"/>
              <a:t>وسوف نتطرق </a:t>
            </a:r>
            <a:r>
              <a:rPr lang="ar-IQ" b="1" dirty="0"/>
              <a:t>في هذه المحاضرة </a:t>
            </a:r>
            <a:r>
              <a:rPr lang="ar-IQ" b="1" dirty="0" smtClean="0"/>
              <a:t>الى </a:t>
            </a:r>
          </a:p>
          <a:p>
            <a:pPr algn="r" rtl="1"/>
            <a:r>
              <a:rPr lang="ar-IQ" dirty="0" smtClean="0">
                <a:solidFill>
                  <a:srgbClr val="FF0000"/>
                </a:solidFill>
              </a:rPr>
              <a:t>المرازة</a:t>
            </a:r>
            <a:r>
              <a:rPr lang="ar-IQ" dirty="0" smtClean="0">
                <a:solidFill>
                  <a:srgbClr val="C00000"/>
                </a:solidFill>
              </a:rPr>
              <a:t> </a:t>
            </a:r>
          </a:p>
          <a:p>
            <a:pPr algn="r" rtl="1"/>
            <a:r>
              <a:rPr lang="ar-IQ" dirty="0" smtClean="0">
                <a:solidFill>
                  <a:schemeClr val="accent1">
                    <a:lumMod val="60000"/>
                    <a:lumOff val="40000"/>
                  </a:schemeClr>
                </a:solidFill>
              </a:rPr>
              <a:t>فاتحة السواقي </a:t>
            </a:r>
          </a:p>
          <a:p>
            <a:pPr algn="r" rtl="1"/>
            <a:endParaRPr lang="en-US" dirty="0"/>
          </a:p>
        </p:txBody>
      </p:sp>
    </p:spTree>
    <p:extLst>
      <p:ext uri="{BB962C8B-B14F-4D97-AF65-F5344CB8AC3E}">
        <p14:creationId xmlns:p14="http://schemas.microsoft.com/office/powerpoint/2010/main" val="7606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smtClean="0"/>
              <a:t>المرازة </a:t>
            </a:r>
            <a:endParaRPr lang="en-US" dirty="0">
              <a:solidFill>
                <a:schemeClr val="accent2">
                  <a:lumMod val="75000"/>
                </a:schemeClr>
              </a:solidFill>
            </a:endParaRPr>
          </a:p>
        </p:txBody>
      </p:sp>
      <p:sp>
        <p:nvSpPr>
          <p:cNvPr id="3" name="عنصر نائب للمحتوى 2"/>
          <p:cNvSpPr>
            <a:spLocks noGrp="1"/>
          </p:cNvSpPr>
          <p:nvPr>
            <p:ph idx="1"/>
          </p:nvPr>
        </p:nvSpPr>
        <p:spPr/>
        <p:txBody>
          <a:bodyPr>
            <a:normAutofit/>
          </a:bodyPr>
          <a:lstStyle/>
          <a:p>
            <a:pPr marL="0" indent="0" algn="just" rtl="1">
              <a:buNone/>
            </a:pPr>
            <a:r>
              <a:rPr lang="ar-IQ" dirty="0"/>
              <a:t>المرز هو عبارة عن شق يعمل بالتربة تزرع النباتات على حافته العليا او السفلى (بالقرب من القعر) مثل القطن والذرة وفول الصويا والباقلاء وغيرها. اذ تقوم المرازة بفتح المرز لزراعة النباتات على حافته ثم يوصل الماء الى المرز من الساقية الرئيسية او الفرعية ليمر الماء بين صفوف النباتات وفي هذه الحالة تستخدم المرازة بعد الحراثة وقبل الزراعة (اذ تزرع البذور بعد فتح المرز)، </a:t>
            </a:r>
            <a:endParaRPr lang="en-US" dirty="0"/>
          </a:p>
        </p:txBody>
      </p:sp>
    </p:spTree>
    <p:extLst>
      <p:ext uri="{BB962C8B-B14F-4D97-AF65-F5344CB8AC3E}">
        <p14:creationId xmlns:p14="http://schemas.microsoft.com/office/powerpoint/2010/main" val="300389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لمحتوى 9"/>
          <p:cNvSpPr>
            <a:spLocks noGrp="1"/>
          </p:cNvSpPr>
          <p:nvPr>
            <p:ph idx="1"/>
          </p:nvPr>
        </p:nvSpPr>
        <p:spPr>
          <a:xfrm>
            <a:off x="457200" y="1600201"/>
            <a:ext cx="8229600" cy="4040032"/>
          </a:xfrm>
        </p:spPr>
        <p:txBody>
          <a:bodyPr>
            <a:normAutofit fontScale="92500" lnSpcReduction="10000"/>
          </a:bodyPr>
          <a:lstStyle/>
          <a:p>
            <a:pPr marL="0" indent="0" algn="just" rtl="1">
              <a:buNone/>
            </a:pPr>
            <a:r>
              <a:rPr lang="ar-IQ" dirty="0"/>
              <a:t>ولكن هناك حالة تستخدم فيها المرازة بعد زراعة البذور على الارض المستوية ويكون الغرض منها في هذه الحالة ايصال الماء بين خطوط النباتات المزروعة. وهي على نوعين لوحية وقرصية.</a:t>
            </a:r>
            <a:endParaRPr lang="en-US" dirty="0"/>
          </a:p>
          <a:p>
            <a:pPr marL="0" indent="0" algn="just" rtl="1">
              <a:buNone/>
            </a:pPr>
            <a:r>
              <a:rPr lang="ar-IQ" b="1" dirty="0">
                <a:solidFill>
                  <a:schemeClr val="accent1">
                    <a:lumMod val="60000"/>
                    <a:lumOff val="40000"/>
                  </a:schemeClr>
                </a:solidFill>
              </a:rPr>
              <a:t>تتكون المرازة </a:t>
            </a:r>
            <a:r>
              <a:rPr lang="ar-IQ" dirty="0"/>
              <a:t>من عدد من وحدات التمريز تسمى بالكفوف يمكن التحكم بالمسافة بين كف واخر حسب المسافة الموصى بها بين خطوط النباتات، اما الكف الواحد فيتألف من انف وجناحين بسطح منحن الى الخارج يشبهان المطارح القلابة وضيفتها رفع وقلب التربة يميناً ويساراً مع تثبيت كتف المرز من خلال رص او دك موضعي (شكل 17أ).</a:t>
            </a:r>
            <a:endParaRPr lang="en-US" dirty="0"/>
          </a:p>
        </p:txBody>
      </p:sp>
    </p:spTree>
    <p:extLst>
      <p:ext uri="{BB962C8B-B14F-4D97-AF65-F5344CB8AC3E}">
        <p14:creationId xmlns:p14="http://schemas.microsoft.com/office/powerpoint/2010/main" val="129379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لمحتوى 10"/>
          <p:cNvSpPr>
            <a:spLocks noGrp="1"/>
          </p:cNvSpPr>
          <p:nvPr>
            <p:ph idx="1"/>
          </p:nvPr>
        </p:nvSpPr>
        <p:spPr>
          <a:xfrm>
            <a:off x="381000" y="1295400"/>
            <a:ext cx="8229600" cy="4525963"/>
          </a:xfrm>
        </p:spPr>
        <p:txBody>
          <a:bodyPr>
            <a:normAutofit lnSpcReduction="10000"/>
          </a:bodyPr>
          <a:lstStyle/>
          <a:p>
            <a:pPr marL="0" indent="0" algn="just" rtl="1">
              <a:buNone/>
            </a:pPr>
            <a:r>
              <a:rPr lang="ar-IQ" dirty="0"/>
              <a:t>وبهذا تترك المرازة من خلال مرورها في الحقل اخدوداً بالعمق المطلوب (25 – 35) سم ببتنين (كتفين) مرتفعين قليلا عن يمين ويسار المرز.</a:t>
            </a:r>
            <a:endParaRPr lang="en-US" dirty="0"/>
          </a:p>
          <a:p>
            <a:pPr marL="0" indent="0" algn="just" rtl="1">
              <a:buNone/>
            </a:pPr>
            <a:r>
              <a:rPr lang="ar-IQ" dirty="0"/>
              <a:t>اما المرازة القرصية فتكون وحدة التمريز بها من قرصين متعاكسين تقعراتهما للخارج (شكل 17ب) يقومان مقام الجناحين في وحدة التمريز اللوحية وتمتاز المرازة القرصية عن اللوحية بانخفاض متطلبات السحب لها الا انها يعاب عليها بان المرز الذي تقوم بعمله يكون اقل انتظاماً وثباتاً من المرز الذي تعمله المرازة اللوحية.</a:t>
            </a:r>
            <a:endParaRPr lang="en-US" dirty="0"/>
          </a:p>
          <a:p>
            <a:pPr algn="just"/>
            <a:endParaRPr lang="en-US" dirty="0"/>
          </a:p>
        </p:txBody>
      </p:sp>
    </p:spTree>
    <p:extLst>
      <p:ext uri="{BB962C8B-B14F-4D97-AF65-F5344CB8AC3E}">
        <p14:creationId xmlns:p14="http://schemas.microsoft.com/office/powerpoint/2010/main" val="82364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endParaRPr lang="en-US"/>
          </a:p>
        </p:txBody>
      </p:sp>
      <p:pic>
        <p:nvPicPr>
          <p:cNvPr id="7" name="عنصر نائب للمحتوى 6" descr="C:\Users\Dhiaa\Desktop\صور ساحبات\cn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24400" y="1600200"/>
            <a:ext cx="4064000" cy="2743200"/>
          </a:xfrm>
          <a:prstGeom prst="rect">
            <a:avLst/>
          </a:prstGeom>
          <a:noFill/>
          <a:ln>
            <a:noFill/>
          </a:ln>
        </p:spPr>
      </p:pic>
      <p:pic>
        <p:nvPicPr>
          <p:cNvPr id="8" name="صورة 7" descr="C:\Users\Dhiaa\Desktop\صور ساحبات\image_3.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524000"/>
            <a:ext cx="3810000" cy="2819400"/>
          </a:xfrm>
          <a:prstGeom prst="rect">
            <a:avLst/>
          </a:prstGeom>
          <a:noFill/>
          <a:ln>
            <a:noFill/>
          </a:ln>
        </p:spPr>
      </p:pic>
      <p:sp>
        <p:nvSpPr>
          <p:cNvPr id="9" name="مستطيل 8"/>
          <p:cNvSpPr/>
          <p:nvPr/>
        </p:nvSpPr>
        <p:spPr>
          <a:xfrm>
            <a:off x="5943600" y="4648200"/>
            <a:ext cx="1651414" cy="461665"/>
          </a:xfrm>
          <a:prstGeom prst="rect">
            <a:avLst/>
          </a:prstGeom>
        </p:spPr>
        <p:txBody>
          <a:bodyPr wrap="none">
            <a:spAutoFit/>
          </a:bodyPr>
          <a:lstStyle/>
          <a:p>
            <a:r>
              <a:rPr lang="ar-IQ" sz="2400" dirty="0"/>
              <a:t>المرازة </a:t>
            </a:r>
            <a:r>
              <a:rPr lang="ar-IQ" sz="2400" dirty="0" smtClean="0"/>
              <a:t>اللوحية</a:t>
            </a:r>
            <a:endParaRPr lang="en-US" sz="2400" dirty="0"/>
          </a:p>
        </p:txBody>
      </p:sp>
      <p:sp>
        <p:nvSpPr>
          <p:cNvPr id="10" name="مستطيل 9"/>
          <p:cNvSpPr/>
          <p:nvPr/>
        </p:nvSpPr>
        <p:spPr>
          <a:xfrm>
            <a:off x="1870834" y="4694366"/>
            <a:ext cx="1895071" cy="523220"/>
          </a:xfrm>
          <a:prstGeom prst="rect">
            <a:avLst/>
          </a:prstGeom>
        </p:spPr>
        <p:txBody>
          <a:bodyPr wrap="none">
            <a:spAutoFit/>
          </a:bodyPr>
          <a:lstStyle/>
          <a:p>
            <a:r>
              <a:rPr lang="ar-IQ" sz="2800" dirty="0"/>
              <a:t>المرازة قرصية</a:t>
            </a:r>
            <a:endParaRPr lang="en-US" sz="2800" dirty="0"/>
          </a:p>
        </p:txBody>
      </p:sp>
      <p:sp>
        <p:nvSpPr>
          <p:cNvPr id="11" name="مستطيل 10"/>
          <p:cNvSpPr/>
          <p:nvPr/>
        </p:nvSpPr>
        <p:spPr>
          <a:xfrm>
            <a:off x="3730966" y="5562600"/>
            <a:ext cx="2130711" cy="461665"/>
          </a:xfrm>
          <a:prstGeom prst="rect">
            <a:avLst/>
          </a:prstGeom>
        </p:spPr>
        <p:txBody>
          <a:bodyPr wrap="none">
            <a:spAutoFit/>
          </a:bodyPr>
          <a:lstStyle/>
          <a:p>
            <a:r>
              <a:rPr lang="ar-IQ" sz="2400" dirty="0"/>
              <a:t>شكل (17): المرازة</a:t>
            </a:r>
            <a:endParaRPr lang="en-US" sz="2400" dirty="0"/>
          </a:p>
        </p:txBody>
      </p:sp>
    </p:spTree>
    <p:extLst>
      <p:ext uri="{BB962C8B-B14F-4D97-AF65-F5344CB8AC3E}">
        <p14:creationId xmlns:p14="http://schemas.microsoft.com/office/powerpoint/2010/main" val="305001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idx="1"/>
          </p:nvPr>
        </p:nvSpPr>
        <p:spPr>
          <a:xfrm>
            <a:off x="533400" y="990600"/>
            <a:ext cx="8229600" cy="4525963"/>
          </a:xfrm>
        </p:spPr>
        <p:txBody>
          <a:bodyPr>
            <a:normAutofit/>
          </a:bodyPr>
          <a:lstStyle/>
          <a:p>
            <a:pPr marL="0" indent="0" algn="just" rtl="1">
              <a:buNone/>
            </a:pPr>
            <a:r>
              <a:rPr lang="ar-IQ" b="1" dirty="0" smtClean="0">
                <a:solidFill>
                  <a:srgbClr val="C00000"/>
                </a:solidFill>
              </a:rPr>
              <a:t>فاتحة السواقي </a:t>
            </a:r>
          </a:p>
          <a:p>
            <a:pPr marL="0" indent="0" algn="just" rtl="1">
              <a:buNone/>
            </a:pPr>
            <a:r>
              <a:rPr lang="ar-SA" b="1" dirty="0" smtClean="0"/>
              <a:t> </a:t>
            </a:r>
            <a:r>
              <a:rPr lang="ar-IQ" dirty="0"/>
              <a:t>تشابه فاتحة السواقي من حيث العمل والتركيب المرازة الا ان فاتحة السواقي تكون كبيرة الحجم لتناسب فتح السواقي الفرعية الكبيرة والتي تجهز الحقل او اجزاء واسعة من الحقل بالمياه حيث تاخذ المروز مياهها منها وتوصلها للنباتات المزروعة عليها. وتكون فاتحة السواقي من وحدة واحدة فقط بخلاف المرازة التي تتكون من وحدات تمريز متعددة، وهي ايضاً على نوعين لوحية وقرصية شكل (</a:t>
            </a:r>
            <a:r>
              <a:rPr lang="ar-IQ" dirty="0" smtClean="0"/>
              <a:t>18).</a:t>
            </a:r>
            <a:endParaRPr lang="en-US" dirty="0"/>
          </a:p>
          <a:p>
            <a:pPr marL="0" indent="0" algn="just" rtl="1">
              <a:buNone/>
            </a:pPr>
            <a:endParaRPr lang="en-US" dirty="0"/>
          </a:p>
        </p:txBody>
      </p:sp>
    </p:spTree>
    <p:extLst>
      <p:ext uri="{BB962C8B-B14F-4D97-AF65-F5344CB8AC3E}">
        <p14:creationId xmlns:p14="http://schemas.microsoft.com/office/powerpoint/2010/main" val="425864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6" descr="C:\Users\Dhiaa\Desktop\صور ساحبات\images (50).jpg"/>
          <p:cNvPicPr>
            <a:picLocks noGrp="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0600" y="1865194"/>
            <a:ext cx="3810000" cy="2895600"/>
          </a:xfrm>
          <a:prstGeom prst="rect">
            <a:avLst/>
          </a:prstGeom>
          <a:noFill/>
          <a:ln>
            <a:noFill/>
          </a:ln>
        </p:spPr>
      </p:pic>
      <p:pic>
        <p:nvPicPr>
          <p:cNvPr id="8" name="صورة 7" descr="C:\Users\Dhiaa\Desktop\صور ساحبات\a4a129dd-89f1-452a-ae37-415bbc6da14b.jpg"/>
          <p:cNvPicPr/>
          <p:nvPr/>
        </p:nvPicPr>
        <p:blipFill rotWithShape="1">
          <a:blip r:embed="rId3">
            <a:extLst>
              <a:ext uri="{28A0092B-C50C-407E-A947-70E740481C1C}">
                <a14:useLocalDpi xmlns:a14="http://schemas.microsoft.com/office/drawing/2010/main" val="0"/>
              </a:ext>
            </a:extLst>
          </a:blip>
          <a:srcRect l="20312" t="11111" r="23828" b="4679"/>
          <a:stretch/>
        </p:blipFill>
        <p:spPr bwMode="auto">
          <a:xfrm>
            <a:off x="533400" y="1828800"/>
            <a:ext cx="3581400" cy="3124200"/>
          </a:xfrm>
          <a:prstGeom prst="rect">
            <a:avLst/>
          </a:prstGeom>
          <a:noFill/>
          <a:ln>
            <a:noFill/>
          </a:ln>
          <a:extLst>
            <a:ext uri="{53640926-AAD7-44D8-BBD7-CCE9431645EC}">
              <a14:shadowObscured xmlns:a14="http://schemas.microsoft.com/office/drawing/2010/main"/>
            </a:ext>
          </a:extLst>
        </p:spPr>
      </p:pic>
      <p:sp>
        <p:nvSpPr>
          <p:cNvPr id="9" name="مستطيل 8"/>
          <p:cNvSpPr/>
          <p:nvPr/>
        </p:nvSpPr>
        <p:spPr>
          <a:xfrm>
            <a:off x="5638800" y="5257800"/>
            <a:ext cx="1938351" cy="400110"/>
          </a:xfrm>
          <a:prstGeom prst="rect">
            <a:avLst/>
          </a:prstGeom>
        </p:spPr>
        <p:txBody>
          <a:bodyPr wrap="none">
            <a:spAutoFit/>
          </a:bodyPr>
          <a:lstStyle/>
          <a:p>
            <a:r>
              <a:rPr lang="ar-IQ" sz="2000" dirty="0"/>
              <a:t>فاتحة السواقي اللوحية</a:t>
            </a:r>
            <a:endParaRPr lang="en-US" sz="2000" dirty="0"/>
          </a:p>
        </p:txBody>
      </p:sp>
      <p:sp>
        <p:nvSpPr>
          <p:cNvPr id="10" name="مستطيل 9"/>
          <p:cNvSpPr/>
          <p:nvPr/>
        </p:nvSpPr>
        <p:spPr>
          <a:xfrm>
            <a:off x="1742098" y="5273189"/>
            <a:ext cx="2422458" cy="461665"/>
          </a:xfrm>
          <a:prstGeom prst="rect">
            <a:avLst/>
          </a:prstGeom>
        </p:spPr>
        <p:txBody>
          <a:bodyPr wrap="none">
            <a:spAutoFit/>
          </a:bodyPr>
          <a:lstStyle/>
          <a:p>
            <a:r>
              <a:rPr lang="ar-IQ" sz="2400" dirty="0"/>
              <a:t>فاتحة السواقي القرصية</a:t>
            </a:r>
            <a:endParaRPr lang="en-US" sz="2400" dirty="0"/>
          </a:p>
        </p:txBody>
      </p:sp>
      <p:sp>
        <p:nvSpPr>
          <p:cNvPr id="11" name="مستطيل 10"/>
          <p:cNvSpPr/>
          <p:nvPr/>
        </p:nvSpPr>
        <p:spPr>
          <a:xfrm>
            <a:off x="3276600" y="5759159"/>
            <a:ext cx="2771913" cy="461665"/>
          </a:xfrm>
          <a:prstGeom prst="rect">
            <a:avLst/>
          </a:prstGeom>
        </p:spPr>
        <p:txBody>
          <a:bodyPr wrap="none">
            <a:spAutoFit/>
          </a:bodyPr>
          <a:lstStyle/>
          <a:p>
            <a:r>
              <a:rPr lang="ar-IQ" sz="2400" dirty="0"/>
              <a:t>شكل (18): فاتحة السواقي</a:t>
            </a:r>
            <a:endParaRPr lang="en-US" sz="2400" dirty="0"/>
          </a:p>
        </p:txBody>
      </p:sp>
    </p:spTree>
    <p:extLst>
      <p:ext uri="{BB962C8B-B14F-4D97-AF65-F5344CB8AC3E}">
        <p14:creationId xmlns:p14="http://schemas.microsoft.com/office/powerpoint/2010/main" val="2627562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الخلاصة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هذه المحاضرة الى </a:t>
            </a:r>
          </a:p>
          <a:p>
            <a:pPr algn="r" rtl="1"/>
            <a:r>
              <a:rPr lang="ar-IQ" dirty="0" smtClean="0">
                <a:solidFill>
                  <a:schemeClr val="accent6">
                    <a:lumMod val="75000"/>
                  </a:schemeClr>
                </a:solidFill>
              </a:rPr>
              <a:t> </a:t>
            </a:r>
            <a:r>
              <a:rPr lang="ar-IQ" b="1" dirty="0" smtClean="0">
                <a:solidFill>
                  <a:schemeClr val="accent6">
                    <a:lumMod val="75000"/>
                  </a:schemeClr>
                </a:solidFill>
              </a:rPr>
              <a:t>الات الاستخدام الخاص </a:t>
            </a:r>
          </a:p>
          <a:p>
            <a:pPr algn="r" rtl="1"/>
            <a:r>
              <a:rPr lang="ar-IQ" b="1" dirty="0" smtClean="0">
                <a:solidFill>
                  <a:schemeClr val="accent6">
                    <a:lumMod val="75000"/>
                  </a:schemeClr>
                </a:solidFill>
              </a:rPr>
              <a:t>المرازة اللوحية والقرصية </a:t>
            </a:r>
            <a:endParaRPr lang="ar-IQ" dirty="0" smtClean="0"/>
          </a:p>
          <a:p>
            <a:pPr algn="r" rtl="1"/>
            <a:r>
              <a:rPr lang="ar-IQ" b="1" dirty="0" smtClean="0">
                <a:solidFill>
                  <a:srgbClr val="FF0000"/>
                </a:solidFill>
              </a:rPr>
              <a:t>فاتحة السواقي </a:t>
            </a:r>
          </a:p>
          <a:p>
            <a:pPr algn="r" rtl="1"/>
            <a:r>
              <a:rPr lang="ar-IQ" dirty="0" smtClean="0"/>
              <a:t>اللوحية والقرصية    </a:t>
            </a:r>
          </a:p>
          <a:p>
            <a:pPr marL="0" indent="0" algn="r" rtl="1">
              <a:buNone/>
            </a:pPr>
            <a:endParaRPr lang="ar-IQ" dirty="0" smtClean="0"/>
          </a:p>
          <a:p>
            <a:pPr marL="0" indent="0" algn="r" rtl="1">
              <a:buNone/>
            </a:pPr>
            <a:endParaRPr lang="ar-IQ" dirty="0" smtClean="0"/>
          </a:p>
        </p:txBody>
      </p:sp>
    </p:spTree>
    <p:extLst>
      <p:ext uri="{BB962C8B-B14F-4D97-AF65-F5344CB8AC3E}">
        <p14:creationId xmlns:p14="http://schemas.microsoft.com/office/powerpoint/2010/main" val="188143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الاختبار </a:t>
            </a:r>
            <a:endParaRPr lang="en-US" dirty="0"/>
          </a:p>
        </p:txBody>
      </p:sp>
      <p:sp>
        <p:nvSpPr>
          <p:cNvPr id="3" name="عنصر نائب للمحتوى 2"/>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53807050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9239</TotalTime>
  <Words>374</Words>
  <Application>Microsoft Office PowerPoint</Application>
  <PresentationFormat>عرض على الشاشة (3:4)‏</PresentationFormat>
  <Paragraphs>30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المحاضرة التاسعة  </vt:lpstr>
      <vt:lpstr>المرازة </vt:lpstr>
      <vt:lpstr>عرض تقديمي في PowerPoint</vt:lpstr>
      <vt:lpstr>عرض تقديمي في PowerPoint</vt:lpstr>
      <vt:lpstr>عرض تقديمي في PowerPoint</vt:lpstr>
      <vt:lpstr>عرض تقديمي في PowerPoint</vt:lpstr>
      <vt:lpstr>عرض تقديمي في PowerPoint</vt:lpstr>
      <vt:lpstr>الخلاصة </vt:lpstr>
      <vt:lpstr>الاختبار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مكائن وآلات زراعية</dc:title>
  <dc:creator>acer</dc:creator>
  <cp:lastModifiedBy>acer</cp:lastModifiedBy>
  <cp:revision>64</cp:revision>
  <dcterms:created xsi:type="dcterms:W3CDTF">2019-01-29T20:25:21Z</dcterms:created>
  <dcterms:modified xsi:type="dcterms:W3CDTF">2019-04-23T20:06:54Z</dcterms:modified>
</cp:coreProperties>
</file>